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76" r:id="rId3"/>
    <p:sldId id="284" r:id="rId4"/>
    <p:sldId id="285" r:id="rId5"/>
    <p:sldId id="271" r:id="rId6"/>
    <p:sldId id="287" r:id="rId7"/>
    <p:sldId id="289" r:id="rId8"/>
    <p:sldId id="286" r:id="rId9"/>
    <p:sldId id="291" r:id="rId10"/>
    <p:sldId id="290" r:id="rId11"/>
    <p:sldId id="283" r:id="rId12"/>
    <p:sldId id="288" r:id="rId13"/>
    <p:sldId id="261" r:id="rId14"/>
    <p:sldId id="263" r:id="rId15"/>
    <p:sldId id="265" r:id="rId16"/>
    <p:sldId id="260" r:id="rId17"/>
    <p:sldId id="266" r:id="rId18"/>
    <p:sldId id="268" r:id="rId19"/>
    <p:sldId id="270" r:id="rId20"/>
    <p:sldId id="272" r:id="rId21"/>
    <p:sldId id="273" r:id="rId22"/>
    <p:sldId id="274" r:id="rId23"/>
    <p:sldId id="277" r:id="rId24"/>
    <p:sldId id="278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77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/>
                </a:solidFill>
                <a:latin typeface="+mj-lt"/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EC1-46F8-924B-6328805B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2.7762232870483718E-2"/>
                  <c:y val="8.80812184187405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5.5524465740967477E-2"/>
                  <c:y val="6.9036630652526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numFmt formatCode="&quot;R$&quot;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Vendas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E0A686-31DD-4D80-BD7D-0A1ED548C36F}" type="datetime1">
              <a:rPr lang="pt-BR" smtClean="0"/>
              <a:t>14/09/2022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BFB1-B1DD-485D-B5FF-4512CE4DC35A}" type="datetime1">
              <a:rPr lang="pt-BR" smtClean="0"/>
              <a:pPr/>
              <a:t>14/09/2022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0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10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88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44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10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4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291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49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 descr="Linha divisória do Slide de título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Marcadores de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a liv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8" name="Forma liv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9" name="Forma liv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0" name="Forma liv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2" name="Forma liv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38" name="Espaço Reservado para Imagem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29254" y="4835817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9" name="Espaço Reservado para Imagem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329254" y="3271181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0" name="Espaço Reservado para Imagem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29254" y="1706545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tângulo arredond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5" name="Retângulo arredond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7" name="Retângulo arredond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8" name="Retângulo arredond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Texto destacado pode ir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de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20" name="Espaço Reservado para Imagem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Cabeçalho da Seção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28" name="Espaço Reservado para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Espaço Reservado para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t-BR" dirty="0"/>
              <a:t>1</a:t>
            </a:r>
          </a:p>
        </p:txBody>
      </p:sp>
      <p:sp>
        <p:nvSpPr>
          <p:cNvPr id="32" name="Espaço Reservado para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pt-BR" dirty="0"/>
              <a:t>2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pt-BR" dirty="0"/>
              <a:t>3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1" name="Espaço Reservado para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2" name="Espaço Reservado para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Título da seção 1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2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cxnSp>
        <p:nvCxnSpPr>
          <p:cNvPr id="15" name="Conector de seta em linha ret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9" name="Espaço Reservado para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item</a:t>
            </a:r>
          </a:p>
        </p:txBody>
      </p:sp>
      <p:sp>
        <p:nvSpPr>
          <p:cNvPr id="50" name="Espaço Reservado para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Imagem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, sem elementos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brig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Número de Contato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Endereço do Site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os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5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2" name="Espaço Reservado para Imagem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5" name="Espaço Reservado para Imagem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ó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pt-BR" sz="1200" dirty="0">
                <a:solidFill>
                  <a:schemeClr val="tx2"/>
                </a:solidFill>
                <a:latin typeface="+mj-lt"/>
              </a:rPr>
              <a:t>Equipe </a:t>
            </a:r>
            <a:r>
              <a:rPr lang="pt-BR" sz="1200" dirty="0" err="1">
                <a:solidFill>
                  <a:schemeClr val="tx2"/>
                </a:solidFill>
                <a:latin typeface="+mj-lt"/>
              </a:rPr>
              <a:t>Soyia</a:t>
            </a:r>
            <a:endParaRPr lang="pt-BR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2.xml"/><Relationship Id="rId5" Type="http://schemas.openxmlformats.org/officeDocument/2006/relationships/image" Target="../media/image45.svg"/><Relationship Id="rId10" Type="http://schemas.openxmlformats.org/officeDocument/2006/relationships/image" Target="../media/image49.sv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spaço Reservado para Imagem 43" descr="Imagem ampliada de uma flor&#10;&#10;Descrição gerada com confiança muito alta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Equipe </a:t>
            </a:r>
            <a:r>
              <a:rPr lang="pt-BR" dirty="0" err="1"/>
              <a:t>Soyia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Sprint 1</a:t>
            </a:r>
          </a:p>
        </p:txBody>
      </p:sp>
      <p:cxnSp>
        <p:nvCxnSpPr>
          <p:cNvPr id="15" name="Conector reto 14" descr="Linha divisória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B01E2EF0-EFFC-4938-87C9-FEE301C9BD30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8181690" y="2401604"/>
            <a:ext cx="1215250" cy="1215250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Resultados desenvolvidos na sprint 1 do projeto entregador.</a:t>
            </a:r>
          </a:p>
        </p:txBody>
      </p:sp>
      <p:grpSp>
        <p:nvGrpSpPr>
          <p:cNvPr id="34" name="Grupo 33" title="forma geométrica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Burndown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4B127F-8CE0-417F-B406-43FB9D9D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199115"/>
            <a:ext cx="7229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Folhas ambientai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1" r="11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cxnSp>
        <p:nvCxnSpPr>
          <p:cNvPr id="5" name="Conector reto 4" descr="Linha divisó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100" dirty="0"/>
              <a:t>QR CODE</a:t>
            </a:r>
          </a:p>
        </p:txBody>
      </p:sp>
      <p:pic>
        <p:nvPicPr>
          <p:cNvPr id="22" name="Espaço Reservado para Imagem 7">
            <a:extLst>
              <a:ext uri="{FF2B5EF4-FFF2-40B4-BE49-F238E27FC236}">
                <a16:creationId xmlns:a16="http://schemas.microsoft.com/office/drawing/2014/main" id="{0F37327D-9B62-43DF-9877-63D3969628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9628" y="2412127"/>
            <a:ext cx="1215250" cy="12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Slides modelo abaixo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Por favor não apagar até o slide estar pronto</a:t>
            </a:r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49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m chuva, natureza, céu, pássaros&#10;&#10;Descrição gerada com confiança alta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pt-BR" dirty="0"/>
              <a:t>Sobre nós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4400" dirty="0"/>
              <a:t>Título Maior Aqui</a:t>
            </a:r>
          </a:p>
          <a:p>
            <a:pPr marL="0" indent="0" rtl="0">
              <a:buNone/>
            </a:pPr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endParaRPr lang="pt-BR" dirty="0"/>
          </a:p>
        </p:txBody>
      </p:sp>
      <p:grpSp>
        <p:nvGrpSpPr>
          <p:cNvPr id="46" name="Grupo 45" title="grupo de triângulo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a livre: Forma 15" title="triângulo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Forma livre: Forma 16" title="triângulo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8" name="Forma livre: Forma 17" title="triângulo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9" name="Forma livre: Forma 18" title="triângulo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0" name="Forma livre: Forma 19" title="triângulo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1" name="Forma livre: Forma 20" title="triângulo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2" name="Forma livre: Forma 21" title="triângulo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3" name="Forma livre: Forma 22" title="triângulo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4" name="Forma livre: Forma 23" title="triângulo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5" name="Forma livre: Forma 24" title="triângulo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6" name="Forma livre: Forma 25" title="triângulo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7" name="Forma livre: Forma 26" title="triângulo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8" name="Forma livre: Forma 27" title="triângulo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9" name="Forma livre: Forma 28" title="triângulo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Solução</a:t>
            </a:r>
          </a:p>
        </p:txBody>
      </p:sp>
      <p:pic>
        <p:nvPicPr>
          <p:cNvPr id="93" name="Espaço Reservado para Imagem 92" descr="lupa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Água </a:t>
            </a:r>
            <a:br>
              <a:rPr lang="pt-BR" dirty="0"/>
            </a:br>
            <a:r>
              <a:rPr lang="pt-BR" dirty="0"/>
              <a:t>Potável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Espaço Reservado para Imagem 94" descr="folhagem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Folhagem</a:t>
            </a:r>
            <a:br>
              <a:rPr lang="pt-BR" dirty="0"/>
            </a:br>
            <a:r>
              <a:rPr lang="pt-BR" dirty="0"/>
              <a:t>Perene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Espaço Reservado para Imagem 96" descr="maçã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Vegetais </a:t>
            </a:r>
            <a:br>
              <a:rPr lang="pt-BR" dirty="0"/>
            </a:br>
            <a:r>
              <a:rPr lang="pt-BR" dirty="0"/>
              <a:t>Saudáveis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pic>
        <p:nvPicPr>
          <p:cNvPr id="179" name="Espaço Reservado para Imagem 178" descr="Espaço Reservado para Imagem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Produto Digital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Enfatize seu </a:t>
            </a:r>
            <a:br>
              <a:rPr lang="pt-BR" dirty="0"/>
            </a:br>
            <a:r>
              <a:rPr lang="pt-BR" dirty="0"/>
              <a:t>principal benefício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Outros benefícios incluem</a:t>
            </a:r>
          </a:p>
          <a:p>
            <a:pPr rtl="0"/>
            <a:r>
              <a:rPr lang="pt-BR" sz="1200" dirty="0"/>
              <a:t>Nunc </a:t>
            </a:r>
            <a:r>
              <a:rPr lang="pt-BR" sz="1200" dirty="0" err="1"/>
              <a:t>viverra</a:t>
            </a:r>
            <a:r>
              <a:rPr lang="pt-BR" sz="1200" dirty="0"/>
              <a:t> </a:t>
            </a:r>
            <a:r>
              <a:rPr lang="pt-BR" sz="1200" dirty="0" err="1"/>
              <a:t>imperdiet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. </a:t>
            </a:r>
            <a:r>
              <a:rPr lang="pt-BR" sz="1200" dirty="0" err="1"/>
              <a:t>Fusce</a:t>
            </a:r>
            <a:r>
              <a:rPr lang="pt-BR" sz="1200" dirty="0"/>
              <a:t> est.</a:t>
            </a:r>
            <a:br>
              <a:rPr lang="pt-BR" sz="1200" dirty="0"/>
            </a:br>
            <a:r>
              <a:rPr lang="pt-BR" sz="1200" dirty="0" err="1"/>
              <a:t>Vivamus</a:t>
            </a:r>
            <a:r>
              <a:rPr lang="pt-BR" sz="1200" dirty="0"/>
              <a:t> a </a:t>
            </a:r>
            <a:r>
              <a:rPr lang="pt-BR" sz="1200" dirty="0" err="1"/>
              <a:t>tellus</a:t>
            </a:r>
            <a:endParaRPr lang="pt-BR" sz="1200" dirty="0"/>
          </a:p>
          <a:p>
            <a:pPr rtl="0"/>
            <a:r>
              <a:rPr lang="pt-BR" sz="1200" dirty="0"/>
              <a:t>Nunc </a:t>
            </a:r>
            <a:r>
              <a:rPr lang="pt-BR" sz="1200" dirty="0" err="1"/>
              <a:t>viverra</a:t>
            </a:r>
            <a:r>
              <a:rPr lang="pt-BR" sz="1200" dirty="0"/>
              <a:t> </a:t>
            </a:r>
            <a:r>
              <a:rPr lang="pt-BR" sz="1200" dirty="0" err="1"/>
              <a:t>imperdiet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. </a:t>
            </a:r>
            <a:r>
              <a:rPr lang="pt-BR" sz="1200" dirty="0" err="1"/>
              <a:t>Fusce</a:t>
            </a:r>
            <a:r>
              <a:rPr lang="pt-BR" sz="1200" dirty="0"/>
              <a:t> est.</a:t>
            </a:r>
            <a:br>
              <a:rPr lang="pt-BR" sz="1200" dirty="0"/>
            </a:br>
            <a:r>
              <a:rPr lang="pt-BR" sz="1200" dirty="0" err="1"/>
              <a:t>Vivamus</a:t>
            </a:r>
            <a:r>
              <a:rPr lang="pt-BR" sz="1200" dirty="0"/>
              <a:t> a </a:t>
            </a:r>
            <a:r>
              <a:rPr lang="pt-BR" sz="1200" dirty="0" err="1"/>
              <a:t>tellus</a:t>
            </a:r>
            <a:endParaRPr lang="pt-BR" sz="1200" dirty="0"/>
          </a:p>
        </p:txBody>
      </p:sp>
      <p:pic>
        <p:nvPicPr>
          <p:cNvPr id="24" name="Espaço Reservado para Imagem 23" descr="Imagem ampliada de uma flor&#10;&#10;Descrição gerada com confiança muito alta">
            <a:extLst>
              <a:ext uri="{FF2B5EF4-FFF2-40B4-BE49-F238E27FC236}">
                <a16:creationId xmlns:a16="http://schemas.microsoft.com/office/drawing/2014/main" id="{0ED97842-6676-4F84-821B-4640F5BEE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Título do Slide Divisor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endParaRPr lang="pt-BR" dirty="0"/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Modelo de Negócios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Há uma oportunidade para o sucesso</a:t>
            </a:r>
          </a:p>
        </p:txBody>
      </p:sp>
      <p:pic>
        <p:nvPicPr>
          <p:cNvPr id="33" name="Espaço Reservado para Imagem 32" descr="Professo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Fortalecer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26" name="Conector reto 25" descr="Primeira linha divisória no slide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ço Reservado para Imagem 34" descr="Grupo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 err="1"/>
              <a:t>Desmarginalizar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27" name="Conector reto 26" descr="Segunda linha divisória no slide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spaço Reservado para Imagem 36" descr="Livros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/>
              <a:t>Pesquisa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8F0BE1F-DA5B-41F6-9625-CD1501B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Oportunidade de Mercado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9EDE69-A499-499E-A406-452AE63D3E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t-BR" sz="2000" dirty="0"/>
              <a:t>Oportunidade de Criar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DD63819-D563-41C4-B096-DBA43B6AD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343" y="2708066"/>
            <a:ext cx="3374987" cy="885825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pt-BR" sz="4800" dirty="0"/>
              <a:t>R$ 3 BI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FD31A3E-C717-4F03-8065-D2164B4E6B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20138" y="4023570"/>
            <a:ext cx="2489200" cy="1012825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71CC00-8E3A-4EC3-89C9-991C12AFF3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sz="2000" dirty="0"/>
              <a:t>Liberdade de Criação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5B9A2E-DF23-4FE6-B710-467DE61B9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2968" y="2708066"/>
            <a:ext cx="3025513" cy="885825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pt-BR" sz="4800" dirty="0"/>
              <a:t>R$ 2 BI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59900FE-3586-4DC8-BD28-3203985ECE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81124" y="4023570"/>
            <a:ext cx="2489200" cy="1011238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8DF6A3-2263-4753-AD41-F21E81740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lIns="54000" tIns="0" rtlCol="0" anchor="ctr" anchorCtr="0"/>
          <a:lstStyle/>
          <a:p>
            <a:pPr rtl="0"/>
            <a:r>
              <a:rPr lang="pt-BR" sz="2000" dirty="0"/>
              <a:t>Poucos Concorrentes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211A720-7883-460C-97EC-758191E076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90837" y="2692930"/>
            <a:ext cx="2784264" cy="900962"/>
          </a:xfrm>
        </p:spPr>
        <p:txBody>
          <a:bodyPr rtlCol="0"/>
          <a:lstStyle/>
          <a:p>
            <a:pPr>
              <a:lnSpc>
                <a:spcPct val="80000"/>
              </a:lnSpc>
            </a:pPr>
            <a:r>
              <a:rPr lang="pt-BR" sz="4800" dirty="0"/>
              <a:t>R$ 1 BI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0887AF0E-3C95-4493-A569-203A63D31D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37600" y="4023570"/>
            <a:ext cx="2090738" cy="1012825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ACCF06E-4528-4A0F-A6B9-9DD69DF5D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68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98CDD-CDB4-4C24-9C88-F28B9CF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Concorrência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4B367D-56C0-4AF2-9544-44537F85F7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Conveniente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E6C9DE-7CCE-4CC3-86E9-F85EC1720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Inconveniente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CB50078-CDA0-449C-935E-A3E03BDBF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Caro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C45F246-FC7D-4890-B6BB-2FE688BA8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/>
              <a:t>Acessível</a:t>
            </a:r>
          </a:p>
        </p:txBody>
      </p:sp>
      <p:pic>
        <p:nvPicPr>
          <p:cNvPr id="9" name="Imagem 8" title="Espaço reservado para logotipo">
            <a:extLst>
              <a:ext uri="{FF2B5EF4-FFF2-40B4-BE49-F238E27FC236}">
                <a16:creationId xmlns:a16="http://schemas.microsoft.com/office/drawing/2014/main" id="{E785182E-0EA4-4F82-8714-409843EA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10" name="Imagem 9" title="Espaço reservado para logotipo">
            <a:extLst>
              <a:ext uri="{FF2B5EF4-FFF2-40B4-BE49-F238E27FC236}">
                <a16:creationId xmlns:a16="http://schemas.microsoft.com/office/drawing/2014/main" id="{33DCC954-B56F-4738-9AB9-2F866972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11" name="Imagem 10" title="Espaço reservado para logotipo">
            <a:extLst>
              <a:ext uri="{FF2B5EF4-FFF2-40B4-BE49-F238E27FC236}">
                <a16:creationId xmlns:a16="http://schemas.microsoft.com/office/drawing/2014/main" id="{0DFBC7CF-9B39-4509-9322-329E6854B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12" name="Imagem 11" title="Espaço reservado para logotipo">
            <a:extLst>
              <a:ext uri="{FF2B5EF4-FFF2-40B4-BE49-F238E27FC236}">
                <a16:creationId xmlns:a16="http://schemas.microsoft.com/office/drawing/2014/main" id="{5AB4D003-2DC4-4823-94F6-3223A8425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13" name="Imagem 12" title="Espaço reservado para logotipo">
            <a:extLst>
              <a:ext uri="{FF2B5EF4-FFF2-40B4-BE49-F238E27FC236}">
                <a16:creationId xmlns:a16="http://schemas.microsoft.com/office/drawing/2014/main" id="{A7EA7E67-5346-4F39-9396-6EBD95C84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pic>
        <p:nvPicPr>
          <p:cNvPr id="8" name="Imagem 7" descr="Espaço Reservado para Imagem">
            <a:extLst>
              <a:ext uri="{FF2B5EF4-FFF2-40B4-BE49-F238E27FC236}">
                <a16:creationId xmlns:a16="http://schemas.microsoft.com/office/drawing/2014/main" id="{8891A60D-039D-4377-AE35-D1B9EB676E45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0" t="10908" r="2626" b="33823"/>
          <a:stretch/>
        </p:blipFill>
        <p:spPr>
          <a:xfrm>
            <a:off x="8081818" y="2096655"/>
            <a:ext cx="2438756" cy="533925"/>
          </a:xfrm>
          <a:prstGeom prst="rect">
            <a:avLst/>
          </a:prstGeom>
        </p:spPr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29FDED6-8151-41E2-8645-8FBD8D8ADE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47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pic>
        <p:nvPicPr>
          <p:cNvPr id="51" name="Espaço Reservado para Imagem 50">
            <a:extLst>
              <a:ext uri="{FF2B5EF4-FFF2-40B4-BE49-F238E27FC236}">
                <a16:creationId xmlns:a16="http://schemas.microsoft.com/office/drawing/2014/main" id="{341CEE26-1963-4695-9881-9604CFB7143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717088" y="2160704"/>
            <a:ext cx="1229425" cy="1229425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Renan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12D96159-C0B2-4669-9AF2-DD3F2FBD8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/>
              <a:t>Scrum Master</a:t>
            </a:r>
          </a:p>
        </p:txBody>
      </p:sp>
      <p:cxnSp>
        <p:nvCxnSpPr>
          <p:cNvPr id="39" name="Conector reto 38" descr="Primeira linha divisória no slide">
            <a:extLst>
              <a:ext uri="{FF2B5EF4-FFF2-40B4-BE49-F238E27FC236}">
                <a16:creationId xmlns:a16="http://schemas.microsoft.com/office/drawing/2014/main" id="{078DBC46-DC34-48E5-BBE3-9F20AB56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Espaço Reservado para Imagem 52">
            <a:extLst>
              <a:ext uri="{FF2B5EF4-FFF2-40B4-BE49-F238E27FC236}">
                <a16:creationId xmlns:a16="http://schemas.microsoft.com/office/drawing/2014/main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tretch>
            <a:fillRect/>
          </a:stretch>
        </p:blipFill>
        <p:spPr>
          <a:xfrm>
            <a:off x="2625401" y="2160704"/>
            <a:ext cx="1229425" cy="1229425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Nicolas </a:t>
            </a:r>
            <a:r>
              <a:rPr lang="pt-BR" dirty="0" err="1"/>
              <a:t>Cursino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Carolina </a:t>
            </a:r>
            <a:r>
              <a:rPr lang="pt-BR" dirty="0" err="1"/>
              <a:t>Margiotti</a:t>
            </a:r>
            <a:endParaRPr lang="pt-BR" dirty="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Espaço Reservado para Imagem 56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tretch>
            <a:fillRect/>
          </a:stretch>
        </p:blipFill>
        <p:spPr>
          <a:xfrm>
            <a:off x="6442075" y="2161381"/>
            <a:ext cx="1228725" cy="1228725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Felipe Silva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2" name="Conector reto 41" descr="Quarta linha divisória no slide">
            <a:extLst>
              <a:ext uri="{FF2B5EF4-FFF2-40B4-BE49-F238E27FC236}">
                <a16:creationId xmlns:a16="http://schemas.microsoft.com/office/drawing/2014/main" id="{61D2B2CE-528D-4592-97F6-FDDE868D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spaço Reservado para Imagem 58">
            <a:extLst>
              <a:ext uri="{FF2B5EF4-FFF2-40B4-BE49-F238E27FC236}">
                <a16:creationId xmlns:a16="http://schemas.microsoft.com/office/drawing/2014/main" id="{3BDC369E-7FA3-4096-99C0-52610652A8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tretch>
            <a:fillRect/>
          </a:stretch>
        </p:blipFill>
        <p:spPr>
          <a:xfrm>
            <a:off x="8350340" y="2160704"/>
            <a:ext cx="1229425" cy="1229425"/>
          </a:xfrm>
        </p:spPr>
      </p:pic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5048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Daniel Vargas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1456BB4-8D7B-4A7A-ADA1-0D541BE17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3" name="Conector reto 42" descr="Quinta linha divisória no slide">
            <a:extLst>
              <a:ext uri="{FF2B5EF4-FFF2-40B4-BE49-F238E27FC236}">
                <a16:creationId xmlns:a16="http://schemas.microsoft.com/office/drawing/2014/main" id="{A3199775-1577-4D29-AF4F-D96D26CA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Espaço Reservado para Imagem 60">
            <a:extLst>
              <a:ext uri="{FF2B5EF4-FFF2-40B4-BE49-F238E27FC236}">
                <a16:creationId xmlns:a16="http://schemas.microsoft.com/office/drawing/2014/main" id="{801D0AA4-D5F8-479D-9059-07CCA5689B9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tretch>
            <a:fillRect/>
          </a:stretch>
        </p:blipFill>
        <p:spPr>
          <a:xfrm>
            <a:off x="10258651" y="2160704"/>
            <a:ext cx="1229425" cy="1229425"/>
          </a:xfrm>
        </p:spPr>
      </p:pic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/>
          <a:p>
            <a:pPr rtl="0"/>
            <a:r>
              <a:rPr lang="pt-BR" dirty="0"/>
              <a:t>Rafael </a:t>
            </a:r>
            <a:r>
              <a:rPr lang="pt-BR" dirty="0" err="1"/>
              <a:t>Bettini</a:t>
            </a:r>
            <a:endParaRPr lang="pt-BR" dirty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8DAD14CA-6353-42A9-AA28-8504463C8F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sz="1600" dirty="0" err="1"/>
              <a:t>Dev</a:t>
            </a:r>
            <a:r>
              <a:rPr lang="pt-BR" sz="1600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Força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Previsão para o sucesso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54321"/>
              </p:ext>
            </p:extLst>
          </p:nvPr>
        </p:nvGraphicFramePr>
        <p:xfrm>
          <a:off x="431800" y="1728000"/>
          <a:ext cx="6680200" cy="41783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pPr rtl="0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Fornecedores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Usuários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Receita Bruta</a:t>
                      </a:r>
                    </a:p>
                  </a:txBody>
                  <a:tcPr marL="144000" marR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Receita da Empresa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R$ 6.750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R$ 1.013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R$ 33.750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R$ 5.063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R$ 135.000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R$ 20.250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R$ 270.000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R$ 40.500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0" name="Gráfico 9" title="Espaço reservado para gráfico de receita bruta">
            <a:extLst>
              <a:ext uri="{FF2B5EF4-FFF2-40B4-BE49-F238E27FC236}">
                <a16:creationId xmlns:a16="http://schemas.microsoft.com/office/drawing/2014/main" id="{37148895-F8B0-42CA-81D7-420E8C24C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612099"/>
              </p:ext>
            </p:extLst>
          </p:nvPr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Linha do tempo</a:t>
            </a:r>
          </a:p>
        </p:txBody>
      </p:sp>
      <p:sp>
        <p:nvSpPr>
          <p:cNvPr id="68" name="Espaço Reservado para Texto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Nosso plano de ação de dois anos</a:t>
            </a:r>
          </a:p>
          <a:p>
            <a:pPr rtl="0"/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20AA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11190" y="2190750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45930" y="2531196"/>
            <a:ext cx="1724394" cy="185808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20AA</a:t>
            </a:r>
          </a:p>
        </p:txBody>
      </p:sp>
      <p:cxnSp>
        <p:nvCxnSpPr>
          <p:cNvPr id="71" name="Conector de seta em linha reta 70" title="Linhas de evento da linha do tempo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ABR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Conector de seta em linha reta 73" title="Linhas de evento da linha do tempo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ço Reservado para Texto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Grupo de foco</a:t>
            </a:r>
          </a:p>
        </p:txBody>
      </p:sp>
      <p:sp>
        <p:nvSpPr>
          <p:cNvPr id="59" name="Espaço Reservado para Texto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Jun</a:t>
            </a:r>
            <a:r>
              <a:rPr lang="pt-BR" dirty="0"/>
              <a:t>, 20AA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</a:p>
        </p:txBody>
      </p:sp>
      <p:sp>
        <p:nvSpPr>
          <p:cNvPr id="60" name="Espaço Reservado para Texto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Comentários</a:t>
            </a:r>
          </a:p>
        </p:txBody>
      </p:sp>
      <p:sp>
        <p:nvSpPr>
          <p:cNvPr id="61" name="Espaço Reservado para Texto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06649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Out, 20AA</a:t>
            </a:r>
          </a:p>
        </p:txBody>
      </p:sp>
      <p:cxnSp>
        <p:nvCxnSpPr>
          <p:cNvPr id="72" name="Conector de seta em linha reta 71" title="Linhas de evento da linha do tempo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DEZ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20AA</a:t>
            </a:r>
          </a:p>
        </p:txBody>
      </p:sp>
      <p:cxnSp>
        <p:nvCxnSpPr>
          <p:cNvPr id="75" name="Conector de seta em linha reta 74" title="Linhas de evento da linha do tempo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spaço Reservado para Texto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MVP</a:t>
            </a:r>
          </a:p>
        </p:txBody>
      </p:sp>
      <p:sp>
        <p:nvSpPr>
          <p:cNvPr id="63" name="Espaço Reservado para Texto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22694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Jan, 20AA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ABR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MAIO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Conector de seta em linha reta 75" title="Linhas de evento da linha do tempo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Lançamento</a:t>
            </a:r>
          </a:p>
        </p:txBody>
      </p:sp>
      <p:sp>
        <p:nvSpPr>
          <p:cNvPr id="67" name="Espaço Reservado para Texto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54432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Jul</a:t>
            </a:r>
            <a:r>
              <a:rPr lang="pt-BR" dirty="0"/>
              <a:t>, 20AA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Conector de seta em linha reta 72" title="Linhas de evento da linha do tempo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ço Reservado para Texto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Design V2</a:t>
            </a:r>
          </a:p>
        </p:txBody>
      </p:sp>
      <p:sp>
        <p:nvSpPr>
          <p:cNvPr id="65" name="Espaço Reservado para Texto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Nov</a:t>
            </a:r>
            <a:r>
              <a:rPr lang="pt-BR" dirty="0"/>
              <a:t>, 20AA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DEZ</a:t>
            </a:r>
          </a:p>
        </p:txBody>
      </p:sp>
      <p:grpSp>
        <p:nvGrpSpPr>
          <p:cNvPr id="33" name="Grupo 32" title="Linhas de meses da linha do tempo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Finanças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5CEDA25-1E94-4CF9-B6CD-A1094EDD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00275"/>
              </p:ext>
            </p:extLst>
          </p:nvPr>
        </p:nvGraphicFramePr>
        <p:xfrm>
          <a:off x="431800" y="1124680"/>
          <a:ext cx="11340000" cy="46661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505609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60230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93897"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Varejistas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Usuários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Vendas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Preço Médio por Venda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Receita a 15%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5.625.000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Custo da Receita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Lucro Bruto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5.625.000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Despesas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Vendas e Marketing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5.062.500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151.200.000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Atendimento ao Cliente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1.687.500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Desenvolvimento do Produto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10.800.000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Pesquisa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281.250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4.320.000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Despesas Totais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7.593.750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52.800.000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187.920.000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82065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-1.968.750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-4.800.000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28.080.000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09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Financiamento</a:t>
            </a:r>
          </a:p>
        </p:txBody>
      </p:sp>
      <p:grpSp>
        <p:nvGrpSpPr>
          <p:cNvPr id="10" name="Grupo 9" title="Categoria do Fundo (Agrupada)">
            <a:extLst>
              <a:ext uri="{FF2B5EF4-FFF2-40B4-BE49-F238E27FC236}">
                <a16:creationId xmlns:a16="http://schemas.microsoft.com/office/drawing/2014/main" id="{7991DB0A-528C-4F75-B29F-30E8300DA02C}"/>
              </a:ext>
            </a:extLst>
          </p:cNvPr>
          <p:cNvGrpSpPr/>
          <p:nvPr/>
        </p:nvGrpSpPr>
        <p:grpSpPr>
          <a:xfrm>
            <a:off x="635303" y="1497049"/>
            <a:ext cx="2456706" cy="1634164"/>
            <a:chOff x="635303" y="993330"/>
            <a:chExt cx="2456706" cy="1634164"/>
          </a:xfrm>
        </p:grpSpPr>
        <p:pic>
          <p:nvPicPr>
            <p:cNvPr id="14" name="Elemento gráfico 13" descr="Rede" title="Espaço Reservado para Ícone">
              <a:extLst>
                <a:ext uri="{FF2B5EF4-FFF2-40B4-BE49-F238E27FC236}">
                  <a16:creationId xmlns:a16="http://schemas.microsoft.com/office/drawing/2014/main" id="{18424AB1-887D-4FB3-BE95-50D84780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2" name="Espaço Reservado para Texto 80">
              <a:extLst>
                <a:ext uri="{FF2B5EF4-FFF2-40B4-BE49-F238E27FC236}">
                  <a16:creationId xmlns:a16="http://schemas.microsoft.com/office/drawing/2014/main" id="{90281C71-0600-4FA5-BF84-8F72BE03A85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11" name="Espaço Reservado para Texto 80">
              <a:extLst>
                <a:ext uri="{FF2B5EF4-FFF2-40B4-BE49-F238E27FC236}">
                  <a16:creationId xmlns:a16="http://schemas.microsoft.com/office/drawing/2014/main" id="{3BF28A40-3F44-4C6A-81B5-2161EEF431B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upo 19" title="Categoria do Fundo (Agrupada)">
            <a:extLst>
              <a:ext uri="{FF2B5EF4-FFF2-40B4-BE49-F238E27FC236}">
                <a16:creationId xmlns:a16="http://schemas.microsoft.com/office/drawing/2014/main" id="{9E1D0716-8092-4CF7-A12E-F1BCC99E89C3}"/>
              </a:ext>
            </a:extLst>
          </p:cNvPr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id="24" name="Elemento gráfico 23" descr="Jornal" title="Espaço Reservado para Ícone">
              <a:extLst>
                <a:ext uri="{FF2B5EF4-FFF2-40B4-BE49-F238E27FC236}">
                  <a16:creationId xmlns:a16="http://schemas.microsoft.com/office/drawing/2014/main" id="{87FF2375-B49A-4319-B4DC-3C80BAD9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22" name="Espaço Reservado para Texto 80">
              <a:extLst>
                <a:ext uri="{FF2B5EF4-FFF2-40B4-BE49-F238E27FC236}">
                  <a16:creationId xmlns:a16="http://schemas.microsoft.com/office/drawing/2014/main" id="{84749242-C662-4254-B6A3-246DC1FF680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21" name="Espaço Reservado para Texto 80">
              <a:extLst>
                <a:ext uri="{FF2B5EF4-FFF2-40B4-BE49-F238E27FC236}">
                  <a16:creationId xmlns:a16="http://schemas.microsoft.com/office/drawing/2014/main" id="{C3483C53-05C7-41D1-985C-79B44C4DB3B7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Gráfico 3" title="Gráfico do Financiamento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956554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5" name="Grupo 24" title="Categoria do Fundo (Agrupada)">
            <a:extLst>
              <a:ext uri="{FF2B5EF4-FFF2-40B4-BE49-F238E27FC236}">
                <a16:creationId xmlns:a16="http://schemas.microsoft.com/office/drawing/2014/main" id="{C08AEB7B-A2ED-4C07-8C5A-156DA6D715BE}"/>
              </a:ext>
            </a:extLst>
          </p:cNvPr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id="29" name="Elemento gráfico 28" descr="Espaço Reservado para Ícone">
              <a:extLst>
                <a:ext uri="{FF2B5EF4-FFF2-40B4-BE49-F238E27FC236}">
                  <a16:creationId xmlns:a16="http://schemas.microsoft.com/office/drawing/2014/main" id="{E0E3C227-EFA0-47A9-BAEC-A3B06FCA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27" name="Espaço Reservado para Texto 80">
              <a:extLst>
                <a:ext uri="{FF2B5EF4-FFF2-40B4-BE49-F238E27FC236}">
                  <a16:creationId xmlns:a16="http://schemas.microsoft.com/office/drawing/2014/main" id="{E691EA48-9FD0-4A91-A269-A8156DBAA8A1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26" name="Espaço Reservado para Texto 80">
              <a:extLst>
                <a:ext uri="{FF2B5EF4-FFF2-40B4-BE49-F238E27FC236}">
                  <a16:creationId xmlns:a16="http://schemas.microsoft.com/office/drawing/2014/main" id="{CF9BA5D5-8439-442E-A476-F8D139086D8D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upo 4" title="Categoria do Fundo (Agrupada)">
            <a:extLst>
              <a:ext uri="{FF2B5EF4-FFF2-40B4-BE49-F238E27FC236}">
                <a16:creationId xmlns:a16="http://schemas.microsoft.com/office/drawing/2014/main" id="{9D2FFF25-64F0-47A5-BE16-964530465F5E}"/>
              </a:ext>
            </a:extLst>
          </p:cNvPr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id="9" name="Elemento gráfico 8" descr="Alvo" title="Espaço Reservado para Ícone">
              <a:extLst>
                <a:ext uri="{FF2B5EF4-FFF2-40B4-BE49-F238E27FC236}">
                  <a16:creationId xmlns:a16="http://schemas.microsoft.com/office/drawing/2014/main" id="{CE6069C6-95DD-4ED1-982A-DC78C0F4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7" name="Espaço Reservado para Texto 80">
              <a:extLst>
                <a:ext uri="{FF2B5EF4-FFF2-40B4-BE49-F238E27FC236}">
                  <a16:creationId xmlns:a16="http://schemas.microsoft.com/office/drawing/2014/main" id="{2ABA949D-514D-46F1-9EA0-0044B954A1B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6" name="Espaço Reservado para Texto 80">
              <a:extLst>
                <a:ext uri="{FF2B5EF4-FFF2-40B4-BE49-F238E27FC236}">
                  <a16:creationId xmlns:a16="http://schemas.microsoft.com/office/drawing/2014/main" id="{A0FE60BC-B552-4E0C-A2F3-D99FDA7DA65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Imagem do slide de resumo, parte superior esquerda">
            <a:extLst>
              <a:ext uri="{FF2B5EF4-FFF2-40B4-BE49-F238E27FC236}">
                <a16:creationId xmlns:a16="http://schemas.microsoft.com/office/drawing/2014/main" id="{AD40D937-B3C8-43EA-A0D3-6CE4BF447E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Resumo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Slogan ou subtítulo do resumo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</a:t>
            </a:r>
            <a:r>
              <a:rPr lang="pt-BR" dirty="0" err="1"/>
              <a:t>Fusce</a:t>
            </a:r>
            <a:r>
              <a:rPr lang="pt-BR" dirty="0"/>
              <a:t> </a:t>
            </a:r>
            <a:r>
              <a:rPr lang="pt-BR" dirty="0" err="1"/>
              <a:t>posuere</a:t>
            </a:r>
            <a:r>
              <a:rPr lang="pt-BR" dirty="0"/>
              <a:t>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, </a:t>
            </a:r>
            <a:r>
              <a:rPr lang="pt-BR" dirty="0" err="1"/>
              <a:t>purus</a:t>
            </a:r>
            <a:r>
              <a:rPr lang="pt-BR" dirty="0"/>
              <a:t> </a:t>
            </a:r>
            <a:r>
              <a:rPr lang="pt-BR" dirty="0" err="1"/>
              <a:t>lectus</a:t>
            </a:r>
            <a:r>
              <a:rPr lang="pt-BR" dirty="0"/>
              <a:t> </a:t>
            </a:r>
            <a:r>
              <a:rPr lang="pt-BR" dirty="0" err="1"/>
              <a:t>malesuada</a:t>
            </a:r>
            <a:r>
              <a:rPr lang="pt-BR" dirty="0"/>
              <a:t> libero,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magna </a:t>
            </a:r>
            <a:r>
              <a:rPr lang="pt-BR" dirty="0" err="1"/>
              <a:t>eros</a:t>
            </a:r>
            <a:r>
              <a:rPr lang="pt-BR" dirty="0"/>
              <a:t> quis urna</a:t>
            </a:r>
          </a:p>
          <a:p>
            <a:pPr rtl="0"/>
            <a:r>
              <a:rPr lang="pt-BR" dirty="0"/>
              <a:t>Nunc </a:t>
            </a:r>
            <a:r>
              <a:rPr lang="pt-BR" dirty="0" err="1"/>
              <a:t>viverra</a:t>
            </a:r>
            <a:r>
              <a:rPr lang="pt-BR" dirty="0"/>
              <a:t> </a:t>
            </a:r>
            <a:r>
              <a:rPr lang="pt-BR" dirty="0" err="1"/>
              <a:t>imperdiet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. </a:t>
            </a:r>
            <a:r>
              <a:rPr lang="pt-BR" dirty="0" err="1"/>
              <a:t>Fusce</a:t>
            </a:r>
            <a:r>
              <a:rPr lang="pt-BR" dirty="0"/>
              <a:t> est.</a:t>
            </a:r>
            <a:br>
              <a:rPr lang="pt-BR" dirty="0"/>
            </a:br>
            <a:r>
              <a:rPr lang="pt-BR" dirty="0" err="1"/>
              <a:t>Vivamus</a:t>
            </a:r>
            <a:r>
              <a:rPr lang="pt-BR" dirty="0"/>
              <a:t> a </a:t>
            </a:r>
            <a:r>
              <a:rPr lang="pt-BR" dirty="0" err="1"/>
              <a:t>tellus</a:t>
            </a:r>
            <a:endParaRPr lang="pt-BR" dirty="0"/>
          </a:p>
          <a:p>
            <a:pPr rtl="0"/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Rafael dos Santos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Espaço Reservado para Imagem 56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tretch>
            <a:fillRect/>
          </a:stretch>
        </p:blipFill>
        <p:spPr>
          <a:xfrm>
            <a:off x="6442075" y="2161381"/>
            <a:ext cx="1228725" cy="1228725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Cristian Mateus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cxnSp>
        <p:nvCxnSpPr>
          <p:cNvPr id="52" name="Conector reto 51" descr="Segunda linha divisória no slide">
            <a:extLst>
              <a:ext uri="{FF2B5EF4-FFF2-40B4-BE49-F238E27FC236}">
                <a16:creationId xmlns:a16="http://schemas.microsoft.com/office/drawing/2014/main" id="{D35B09D6-FCA6-46B1-B56A-93C52E80E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9186" y="2259164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Espaço Reservado para Imagem 104" descr="Espaço Reservado para Imagem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problema</a:t>
            </a:r>
          </a:p>
        </p:txBody>
      </p:sp>
      <p:pic>
        <p:nvPicPr>
          <p:cNvPr id="71" name="Espaço Reservado para Imagem 70" descr="Grão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Grãos e Vagens</a:t>
            </a:r>
          </a:p>
        </p:txBody>
      </p:sp>
      <p:sp>
        <p:nvSpPr>
          <p:cNvPr id="78" name="Espaço Reservado para Texto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378687" cy="720000"/>
          </a:xfrm>
        </p:spPr>
        <p:txBody>
          <a:bodyPr rtlCol="0"/>
          <a:lstStyle/>
          <a:p>
            <a:pPr rtl="0"/>
            <a:r>
              <a:rPr lang="pt-BR" dirty="0"/>
              <a:t>É necessário preencher manualmente no app a quantidade de grãos e vagens que a planta tem.</a:t>
            </a:r>
          </a:p>
        </p:txBody>
      </p:sp>
      <p:cxnSp>
        <p:nvCxnSpPr>
          <p:cNvPr id="79" name="Conector reto 78" descr="Primeira linha divisória no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Espaço Reservado para Imagem 72" descr="Ampulheta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Tempo</a:t>
            </a:r>
          </a:p>
        </p:txBody>
      </p:sp>
      <p:sp>
        <p:nvSpPr>
          <p:cNvPr id="76" name="Espaço Reservado para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 rtlCol="0"/>
          <a:lstStyle/>
          <a:p>
            <a:pPr rtl="0"/>
            <a:r>
              <a:rPr lang="pt-BR" dirty="0"/>
              <a:t>Esse é um processo que leva no mínimo 15 minutos indo á campo.</a:t>
            </a:r>
          </a:p>
        </p:txBody>
      </p:sp>
      <p:cxnSp>
        <p:nvCxnSpPr>
          <p:cNvPr id="80" name="Conector reto 79" descr="Segunda linha divisória no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Espaço Reservado para Imagem 74" descr="Relógio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Eficiência</a:t>
            </a:r>
          </a:p>
        </p:txBody>
      </p:sp>
      <p:sp>
        <p:nvSpPr>
          <p:cNvPr id="77" name="Espaço Reservado para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3002400" cy="720000"/>
          </a:xfrm>
        </p:spPr>
        <p:txBody>
          <a:bodyPr rtlCol="0"/>
          <a:lstStyle/>
          <a:p>
            <a:pPr rtl="0"/>
            <a:r>
              <a:rPr lang="pt-BR" dirty="0"/>
              <a:t>Uma inteligência artificial poderia fazer a contagem preliminar e mais rápido que um ser humano como uso de uma foto.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92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Como faremos a escala no futuro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t-BR" dirty="0"/>
              <a:t>Sprint 1</a:t>
            </a:r>
            <a:endParaRPr lang="pt-BR" dirty="0">
              <a:latin typeface="+mn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algn="just">
              <a:spcBef>
                <a:spcPts val="200"/>
              </a:spcBef>
            </a:pPr>
            <a:r>
              <a:rPr lang="pt-BR" sz="1200" dirty="0"/>
              <a:t>Reordenar tela de cadastro de amostra;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Estudar: Redes Neurais </a:t>
            </a:r>
            <a:r>
              <a:rPr lang="pt-BR" sz="1200" dirty="0" err="1"/>
              <a:t>Convolucionais</a:t>
            </a:r>
            <a:r>
              <a:rPr lang="pt-BR" sz="1200" dirty="0"/>
              <a:t>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Estudar: Processamento de Imagem.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Estruturar um projeto em </a:t>
            </a:r>
            <a:r>
              <a:rPr lang="pt-BR" sz="1200" dirty="0" err="1"/>
              <a:t>Flask</a:t>
            </a:r>
            <a:r>
              <a:rPr lang="pt-BR" sz="1200" dirty="0"/>
              <a:t> para realizar os </a:t>
            </a:r>
            <a:r>
              <a:rPr lang="pt-BR" sz="1200" dirty="0" err="1"/>
              <a:t>requests</a:t>
            </a:r>
            <a:r>
              <a:rPr lang="pt-BR" sz="1200" dirty="0"/>
              <a:t> por API da IA;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Modelar e treinar a IA para identificar vagens de soja presentes na foto da planta;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Modelar e treinar a IA para identificar vagens de soja presentes na foto da planta;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Redimensionar as imagens lidas pela IA para 256x256;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 err="1"/>
              <a:t>Padding</a:t>
            </a:r>
            <a:r>
              <a:rPr lang="pt-BR" sz="1200" dirty="0"/>
              <a:t> da imagem;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Finalizar tradução das telas;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Processamento de imagem: transformar RGB da 255 para 0 ou 1;</a:t>
            </a:r>
          </a:p>
          <a:p>
            <a:endParaRPr lang="pt-BR" sz="1400" dirty="0"/>
          </a:p>
          <a:p>
            <a:endParaRPr lang="pt-BR" sz="1400" dirty="0"/>
          </a:p>
          <a:p>
            <a:pPr rtl="0"/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dirty="0"/>
              <a:t>Sprint 2</a:t>
            </a:r>
            <a:endParaRPr lang="pt-BR" dirty="0">
              <a:latin typeface="+mn-lt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algn="just">
              <a:spcBef>
                <a:spcPts val="200"/>
              </a:spcBef>
            </a:pPr>
            <a:r>
              <a:rPr lang="pt-BR" sz="1200" dirty="0"/>
              <a:t>Modelar e treinar IA para realizar a contagem de semente por vagem de soja;</a:t>
            </a:r>
          </a:p>
          <a:p>
            <a:pPr algn="just">
              <a:spcBef>
                <a:spcPts val="200"/>
              </a:spcBef>
            </a:pPr>
            <a:r>
              <a:rPr lang="pt-BR" sz="1200" dirty="0"/>
              <a:t>Integrar scripts de </a:t>
            </a:r>
            <a:r>
              <a:rPr lang="pt-BR" sz="1200" dirty="0" err="1"/>
              <a:t>resize</a:t>
            </a:r>
            <a:r>
              <a:rPr lang="pt-BR" sz="1200" dirty="0"/>
              <a:t> e de transformar RGB com a IA;</a:t>
            </a:r>
          </a:p>
          <a:p>
            <a:pPr algn="just">
              <a:spcBef>
                <a:spcPts val="200"/>
              </a:spcBef>
            </a:pPr>
            <a:r>
              <a:rPr lang="pt-BR" sz="1200" dirty="0"/>
              <a:t>Aplicar máscara com o desenho de o contorno de uma Soja ao utilizar a função de tirar a foto.</a:t>
            </a:r>
          </a:p>
          <a:p>
            <a:pPr algn="just">
              <a:spcBef>
                <a:spcPts val="200"/>
              </a:spcBef>
            </a:pPr>
            <a:r>
              <a:rPr lang="pt-BR" sz="1200" dirty="0" err="1"/>
              <a:t>Refatorar</a:t>
            </a:r>
            <a:r>
              <a:rPr lang="pt-BR" sz="1200" dirty="0"/>
              <a:t> </a:t>
            </a:r>
            <a:r>
              <a:rPr lang="pt-BR" sz="1200" dirty="0" err="1"/>
              <a:t>back-end</a:t>
            </a:r>
            <a:r>
              <a:rPr lang="pt-BR" sz="1200" dirty="0"/>
              <a:t>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dirty="0"/>
              <a:t>Sprint 3</a:t>
            </a:r>
            <a:endParaRPr lang="pt-BR" sz="1400" dirty="0">
              <a:latin typeface="+mn-lt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/>
          <a:p>
            <a:pPr rtl="0"/>
            <a:r>
              <a:rPr lang="pt-BR" dirty="0"/>
              <a:t>Como faremos a escala no futuro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74049" y="1651547"/>
            <a:ext cx="2975578" cy="648000"/>
          </a:xfrm>
        </p:spPr>
        <p:txBody>
          <a:bodyPr rtlCol="0"/>
          <a:lstStyle/>
          <a:p>
            <a:pPr rtl="0"/>
            <a:r>
              <a:rPr lang="pt-BR" dirty="0"/>
              <a:t>Sprint 4</a:t>
            </a:r>
            <a:endParaRPr lang="pt-BR" sz="1400" dirty="0">
              <a:latin typeface="+mn-lt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4048" y="2468108"/>
            <a:ext cx="2963619" cy="3314200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560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MVP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Segue o </a:t>
            </a:r>
            <a:r>
              <a:rPr lang="pt-BR" dirty="0" err="1"/>
              <a:t>minimun</a:t>
            </a:r>
            <a:r>
              <a:rPr lang="pt-BR" dirty="0"/>
              <a:t> </a:t>
            </a:r>
            <a:r>
              <a:rPr lang="pt-BR" dirty="0" err="1"/>
              <a:t>viable</a:t>
            </a:r>
            <a:r>
              <a:rPr lang="pt-BR" dirty="0"/>
              <a:t> </a:t>
            </a:r>
            <a:r>
              <a:rPr lang="pt-BR" dirty="0" err="1"/>
              <a:t>product</a:t>
            </a:r>
            <a:r>
              <a:rPr lang="pt-BR" dirty="0"/>
              <a:t>.</a:t>
            </a:r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83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MVP 1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95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Conclusão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793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373_TF16411174.potx" id="{4D81F648-34DB-46BC-A233-EE22A491ED4D}" vid="{5B1442B3-E17A-4F57-8625-D77AB4EF32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</Template>
  <TotalTime>0</TotalTime>
  <Words>824</Words>
  <Application>Microsoft Office PowerPoint</Application>
  <PresentationFormat>Widescreen</PresentationFormat>
  <Paragraphs>283</Paragraphs>
  <Slides>24</Slides>
  <Notes>9</Notes>
  <HiddenSlides>13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Rockwell</vt:lpstr>
      <vt:lpstr>Times New Roman</vt:lpstr>
      <vt:lpstr>Tema do Office</vt:lpstr>
      <vt:lpstr>Equipe Soyia  Sprint 1</vt:lpstr>
      <vt:lpstr>A Equipe</vt:lpstr>
      <vt:lpstr>A Equipe</vt:lpstr>
      <vt:lpstr>O problema</vt:lpstr>
      <vt:lpstr>Backlog</vt:lpstr>
      <vt:lpstr>Backlog</vt:lpstr>
      <vt:lpstr>MVP</vt:lpstr>
      <vt:lpstr>MVP 1</vt:lpstr>
      <vt:lpstr>Conclusão</vt:lpstr>
      <vt:lpstr>Burndown</vt:lpstr>
      <vt:lpstr>Obrigado</vt:lpstr>
      <vt:lpstr>Slides modelo abaixo</vt:lpstr>
      <vt:lpstr>Sobre nós</vt:lpstr>
      <vt:lpstr>A Solução</vt:lpstr>
      <vt:lpstr>Produto Digital</vt:lpstr>
      <vt:lpstr>Título do Slide Divisor</vt:lpstr>
      <vt:lpstr>Modelo de Negócios</vt:lpstr>
      <vt:lpstr>Oportunidade de Mercado</vt:lpstr>
      <vt:lpstr>Concorrência</vt:lpstr>
      <vt:lpstr>Força</vt:lpstr>
      <vt:lpstr>Linha do tempo</vt:lpstr>
      <vt:lpstr>Finanças</vt:lpstr>
      <vt:lpstr>Financiamento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2022-09-14T10:54:18Z</dcterms:created>
  <dcterms:modified xsi:type="dcterms:W3CDTF">2022-09-14T12:03:40Z</dcterms:modified>
</cp:coreProperties>
</file>